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E7E"/>
    <a:srgbClr val="00A651"/>
    <a:srgbClr val="00823E"/>
    <a:srgbClr val="404040"/>
    <a:srgbClr val="8AB833"/>
    <a:srgbClr val="00A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7149-0C5A-44DC-B587-20EBD91C23D1}" type="datetimeFigureOut">
              <a:rPr lang="fr-FR" smtClean="0"/>
              <a:t>17/09/2021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65913-5B3F-477F-97D9-D43B4205B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2711645"/>
            <a:ext cx="10058400" cy="143471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51869"/>
            <a:ext cx="10058400" cy="778073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5992" y="6446837"/>
            <a:ext cx="9810359" cy="365125"/>
          </a:xfrm>
        </p:spPr>
        <p:txBody>
          <a:bodyPr/>
          <a:lstStyle/>
          <a:p>
            <a:r>
              <a:rPr lang="en-US" dirty="0"/>
              <a:t>Stage </a:t>
            </a:r>
            <a:r>
              <a:rPr lang="en-US" dirty="0" err="1"/>
              <a:t>juges</a:t>
            </a:r>
            <a:r>
              <a:rPr lang="en-US" dirty="0"/>
              <a:t> CORG                                                              28 &amp; 29 </a:t>
            </a:r>
            <a:r>
              <a:rPr lang="en-US" dirty="0" err="1"/>
              <a:t>Août</a:t>
            </a:r>
            <a:r>
              <a:rPr lang="en-US" dirty="0"/>
              <a:t> 2021, CEYRAT                                                            Marc PERARD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24905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BBA2A57-9A05-4B4B-9B82-859ECBEDC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7891" y="0"/>
            <a:ext cx="2056985" cy="19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9D53DC7-F932-4A50-B7C9-40444720981E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971" y="286603"/>
            <a:ext cx="7712021" cy="1196597"/>
          </a:xfrm>
        </p:spPr>
        <p:txBody>
          <a:bodyPr>
            <a:normAutofit/>
          </a:bodyPr>
          <a:lstStyle>
            <a:lvl1pPr marL="0"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171" y="2289600"/>
            <a:ext cx="9965509" cy="357949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491DE7-0FD3-4108-91DF-B843FC09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92" y="6446837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61AFE75-B969-4576-A56B-900DDFDA8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77" y="118097"/>
            <a:ext cx="1789248" cy="16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6EF56CFD-3FA3-44D4-B811-BE4B3258F2FC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6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6FD6BB6-542B-4C49-9165-0DF6F1846B2A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6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0008" y="6488621"/>
            <a:ext cx="9810359" cy="365125"/>
          </a:xfrm>
        </p:spPr>
        <p:txBody>
          <a:bodyPr/>
          <a:lstStyle/>
          <a:p>
            <a:r>
              <a:rPr lang="en-US" dirty="0"/>
              <a:t>Stage </a:t>
            </a:r>
            <a:r>
              <a:rPr lang="en-US" dirty="0" err="1"/>
              <a:t>juges</a:t>
            </a:r>
            <a:r>
              <a:rPr lang="en-US" dirty="0"/>
              <a:t> CORG                                                              28 &amp; 29 </a:t>
            </a:r>
            <a:r>
              <a:rPr lang="en-US" dirty="0" err="1"/>
              <a:t>Août</a:t>
            </a:r>
            <a:r>
              <a:rPr lang="en-US" dirty="0"/>
              <a:t> 2021, CEYRAT                                                            Marc PERARD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1AA12-7B46-4B67-A42F-B83D30C09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1540" y="0"/>
            <a:ext cx="1985743" cy="18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8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60D9B51F-33CF-4231-975B-D00699B524FB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B5418E0-6EAD-4AC1-B9BC-0E354B76EE7C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8F0E89E-D6FB-410C-A348-21C7A9D4B106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7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5AC136A-6B50-4F0E-BB2E-F7BFA5FF7FDA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608" y="6459785"/>
            <a:ext cx="9810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Stage </a:t>
            </a:r>
            <a:r>
              <a:rPr lang="en-US" dirty="0" err="1"/>
              <a:t>juges</a:t>
            </a:r>
            <a:r>
              <a:rPr lang="en-US" dirty="0"/>
              <a:t> CORG                                                              28 &amp; 29 </a:t>
            </a:r>
            <a:r>
              <a:rPr lang="en-US" dirty="0" err="1"/>
              <a:t>Août</a:t>
            </a:r>
            <a:r>
              <a:rPr lang="en-US" dirty="0"/>
              <a:t> 2021, CEYRAT                                                            Marc PERARD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E860011-3622-44FD-90A7-BC6AAA388223}"/>
              </a:ext>
            </a:extLst>
          </p:cNvPr>
          <p:cNvSpPr/>
          <p:nvPr userDrawn="1"/>
        </p:nvSpPr>
        <p:spPr>
          <a:xfrm>
            <a:off x="0" y="0"/>
            <a:ext cx="176784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EED6F2-8FAE-4041-AC56-3A64B7B75A7E}"/>
              </a:ext>
            </a:extLst>
          </p:cNvPr>
          <p:cNvSpPr/>
          <p:nvPr userDrawn="1"/>
        </p:nvSpPr>
        <p:spPr>
          <a:xfrm>
            <a:off x="176784" y="0"/>
            <a:ext cx="96252" cy="6858000"/>
          </a:xfrm>
          <a:prstGeom prst="rect">
            <a:avLst/>
          </a:prstGeom>
          <a:gradFill>
            <a:gsLst>
              <a:gs pos="14000">
                <a:srgbClr val="00A651"/>
              </a:gs>
              <a:gs pos="100000">
                <a:srgbClr val="00A651">
                  <a:alpha val="3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0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32" r:id="rId5"/>
    <p:sldLayoutId id="2147483729" r:id="rId6"/>
    <p:sldLayoutId id="2147483730" r:id="rId7"/>
    <p:sldLayoutId id="2147483731" r:id="rId8"/>
    <p:sldLayoutId id="2147483733" r:id="rId9"/>
    <p:sldLayoutId id="2147483734" r:id="rId10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perard@aurajud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E9F9B-1D1E-4799-8445-B982066A8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711645"/>
            <a:ext cx="10058400" cy="1434710"/>
          </a:xfrm>
        </p:spPr>
        <p:txBody>
          <a:bodyPr>
            <a:normAutofit/>
          </a:bodyPr>
          <a:lstStyle/>
          <a:p>
            <a:r>
              <a:rPr lang="fr-FR" dirty="0"/>
              <a:t>PASSAGES DE GRADES</a:t>
            </a:r>
            <a:br>
              <a:rPr lang="fr-FR" dirty="0"/>
            </a:br>
            <a:r>
              <a:rPr lang="fr-FR" dirty="0"/>
              <a:t>Modifications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73F253-487C-42E0-B48B-85386A4B1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751869"/>
            <a:ext cx="10058400" cy="778073"/>
          </a:xfrm>
        </p:spPr>
        <p:txBody>
          <a:bodyPr/>
          <a:lstStyle/>
          <a:p>
            <a:r>
              <a:rPr lang="fr-FR" dirty="0"/>
              <a:t>A compter de la saison 2021-2022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6805D8-813F-4C25-A1AF-25CA0916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92" y="6446837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33551-8713-4C66-BA31-BED13D23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519" y="2685143"/>
            <a:ext cx="7548962" cy="1814286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sz="2800" dirty="0"/>
            </a:br>
            <a:r>
              <a:rPr lang="fr-FR" sz="2800" dirty="0"/>
              <a:t>Contact</a:t>
            </a:r>
            <a:br>
              <a:rPr lang="fr-FR" sz="2800" dirty="0"/>
            </a:br>
            <a:br>
              <a:rPr lang="fr-FR" sz="2800" dirty="0"/>
            </a:b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Secrétaire CORG</a:t>
            </a:r>
            <a:br>
              <a:rPr lang="fr-FR" sz="2800" dirty="0"/>
            </a:br>
            <a:r>
              <a:rPr lang="fr-FR" sz="1800" u="sng" dirty="0">
                <a:solidFill>
                  <a:srgbClr val="43BE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marc.perard@aurajudo.com</a:t>
            </a:r>
            <a:endParaRPr lang="fr-FR" dirty="0">
              <a:solidFill>
                <a:srgbClr val="43BE7E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0962A3-2EBF-439A-8FB8-889EA3E4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2907" y="6252189"/>
            <a:ext cx="8195094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8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D3552-DFB5-4D76-A043-BAAAA63E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29" y="674910"/>
            <a:ext cx="9037184" cy="796373"/>
          </a:xfrm>
        </p:spPr>
        <p:txBody>
          <a:bodyPr>
            <a:normAutofit/>
          </a:bodyPr>
          <a:lstStyle/>
          <a:p>
            <a:r>
              <a:rPr lang="fr-FR" sz="3600" b="1" dirty="0"/>
              <a:t>Ce qui change dans les grades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BC7CA3-11DC-4741-9759-F9D91563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1" y="2496456"/>
            <a:ext cx="9987279" cy="341476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/>
              <a:t> </a:t>
            </a:r>
            <a:r>
              <a:rPr lang="fr-FR" dirty="0"/>
              <a:t>Suppression du système de bonifications et de hors classe</a:t>
            </a:r>
          </a:p>
          <a:p>
            <a:pPr>
              <a:buBlip>
                <a:blip r:embed="rId2"/>
              </a:buBlip>
            </a:pPr>
            <a:r>
              <a:rPr lang="fr-FR" dirty="0"/>
              <a:t> Accession du 1</a:t>
            </a:r>
            <a:r>
              <a:rPr lang="fr-FR" baseline="30000" dirty="0"/>
              <a:t>er</a:t>
            </a:r>
            <a:r>
              <a:rPr lang="fr-FR" dirty="0"/>
              <a:t> au 7</a:t>
            </a:r>
            <a:r>
              <a:rPr lang="fr-FR" baseline="30000" dirty="0"/>
              <a:t>ème</a:t>
            </a:r>
            <a:r>
              <a:rPr lang="fr-FR" dirty="0"/>
              <a:t> dan</a:t>
            </a:r>
          </a:p>
          <a:p>
            <a:pPr>
              <a:buBlip>
                <a:blip r:embed="rId2"/>
              </a:buBlip>
            </a:pPr>
            <a:r>
              <a:rPr lang="fr-FR" dirty="0"/>
              <a:t> Validation départementale avec la mise en place d’un CODG constitué : </a:t>
            </a:r>
          </a:p>
          <a:p>
            <a:pPr lvl="1">
              <a:lnSpc>
                <a:spcPts val="2400"/>
              </a:lnSpc>
              <a:buBlip>
                <a:blip r:embed="rId3"/>
              </a:buBlip>
            </a:pPr>
            <a:r>
              <a:rPr lang="fr-FR" sz="2000" dirty="0"/>
              <a:t> 	Du Président du comité départemental</a:t>
            </a:r>
          </a:p>
          <a:p>
            <a:pPr lvl="1">
              <a:buBlip>
                <a:blip r:embed="rId3"/>
              </a:buBlip>
            </a:pPr>
            <a:r>
              <a:rPr lang="fr-FR" sz="2000" dirty="0"/>
              <a:t> 	Du cadre technique du département</a:t>
            </a:r>
          </a:p>
          <a:p>
            <a:pPr lvl="1">
              <a:buBlip>
                <a:blip r:embed="rId3"/>
              </a:buBlip>
            </a:pPr>
            <a:r>
              <a:rPr lang="fr-FR" sz="2000" dirty="0"/>
              <a:t> 	D’un secrétaire du CODG</a:t>
            </a:r>
          </a:p>
          <a:p>
            <a:pPr lvl="1">
              <a:buBlip>
                <a:blip r:embed="rId3"/>
              </a:buBlip>
            </a:pPr>
            <a:r>
              <a:rPr lang="fr-FR" sz="2000" dirty="0"/>
              <a:t> 	D’un ou deux hauts gradés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9137A6-78E1-4AD2-B276-27EECF7B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08" y="6459785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6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62FEF-A867-4D10-A626-2751CE51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1" y="679399"/>
            <a:ext cx="8273732" cy="813626"/>
          </a:xfrm>
        </p:spPr>
        <p:txBody>
          <a:bodyPr>
            <a:normAutofit/>
          </a:bodyPr>
          <a:lstStyle/>
          <a:p>
            <a:r>
              <a:rPr lang="fr-FR" sz="3600" b="1" dirty="0"/>
              <a:t>Les délais dans les grades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9AAFB-10CD-4A5C-BCD5-CC8876BE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39" y="2087594"/>
            <a:ext cx="9966961" cy="3777622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dan</a:t>
            </a:r>
            <a:r>
              <a:rPr lang="fr-FR" dirty="0"/>
              <a:t>: Avoir 15 ans révolus</a:t>
            </a:r>
          </a:p>
          <a:p>
            <a:pPr marL="0" indent="0">
              <a:buNone/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dan</a:t>
            </a:r>
            <a:r>
              <a:rPr lang="fr-FR" dirty="0"/>
              <a:t>: Avoir 17 ans dans l’année de l’examen – Délai 1an de 1</a:t>
            </a:r>
            <a:r>
              <a:rPr lang="fr-FR" baseline="30000" dirty="0"/>
              <a:t>er</a:t>
            </a:r>
            <a:r>
              <a:rPr lang="fr-FR" dirty="0"/>
              <a:t> dan</a:t>
            </a:r>
          </a:p>
          <a:p>
            <a:pPr marL="0" indent="0">
              <a:buNone/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/>
              <a:t>3</a:t>
            </a:r>
            <a:r>
              <a:rPr lang="fr-FR" b="1" baseline="30000" dirty="0"/>
              <a:t>ème</a:t>
            </a:r>
            <a:r>
              <a:rPr lang="fr-FR" b="1" dirty="0"/>
              <a:t> dan</a:t>
            </a:r>
            <a:r>
              <a:rPr lang="fr-FR" dirty="0"/>
              <a:t>: Avoir 20 ans dans l’année de l’examen – Délai 1an de 2</a:t>
            </a:r>
            <a:r>
              <a:rPr lang="fr-FR" baseline="30000" dirty="0"/>
              <a:t>ème </a:t>
            </a:r>
            <a:r>
              <a:rPr lang="fr-FR" dirty="0"/>
              <a:t>dan</a:t>
            </a:r>
          </a:p>
          <a:p>
            <a:pPr marL="0" indent="0">
              <a:buNone/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/>
              <a:t>4</a:t>
            </a:r>
            <a:r>
              <a:rPr lang="fr-FR" b="1" baseline="30000" dirty="0"/>
              <a:t>ème</a:t>
            </a:r>
            <a:r>
              <a:rPr lang="fr-FR" b="1" dirty="0"/>
              <a:t> dan</a:t>
            </a:r>
            <a:r>
              <a:rPr lang="fr-FR" dirty="0"/>
              <a:t>: Avoir 24 ans dans l’année de l’examen – Délai 2 ans de 3</a:t>
            </a:r>
            <a:r>
              <a:rPr lang="fr-FR" baseline="30000" dirty="0"/>
              <a:t>ème</a:t>
            </a:r>
            <a:r>
              <a:rPr lang="fr-FR" dirty="0"/>
              <a:t> dan</a:t>
            </a:r>
          </a:p>
          <a:p>
            <a:pPr marL="0" indent="0">
              <a:buNone/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/>
              <a:t>5</a:t>
            </a:r>
            <a:r>
              <a:rPr lang="fr-FR" b="1" baseline="30000" dirty="0"/>
              <a:t>ème</a:t>
            </a:r>
            <a:r>
              <a:rPr lang="fr-FR" b="1" dirty="0"/>
              <a:t> dan</a:t>
            </a:r>
            <a:r>
              <a:rPr lang="fr-FR" dirty="0"/>
              <a:t>: Avoir 29 ans dans l’année de l’examen – Délai 3 ans de 4</a:t>
            </a:r>
            <a:r>
              <a:rPr lang="fr-FR" baseline="30000" dirty="0"/>
              <a:t>ème</a:t>
            </a:r>
            <a:r>
              <a:rPr lang="fr-FR" dirty="0"/>
              <a:t> dan</a:t>
            </a:r>
          </a:p>
          <a:p>
            <a:pPr marL="0" indent="0">
              <a:buNone/>
            </a:pPr>
            <a:endParaRPr lang="fr-FR" dirty="0"/>
          </a:p>
          <a:p>
            <a:pPr>
              <a:buBlip>
                <a:blip r:embed="rId2"/>
              </a:buBlip>
            </a:pPr>
            <a:r>
              <a:rPr lang="fr-FR" b="1" dirty="0"/>
              <a:t>6</a:t>
            </a:r>
            <a:r>
              <a:rPr lang="fr-FR" b="1" baseline="30000" dirty="0"/>
              <a:t>ème</a:t>
            </a:r>
            <a:r>
              <a:rPr lang="fr-FR" b="1" dirty="0"/>
              <a:t> dan</a:t>
            </a:r>
            <a:r>
              <a:rPr lang="fr-FR" dirty="0"/>
              <a:t>: Avoir 40 ans dans l’année de l’examen – Délai 4 ans de 5</a:t>
            </a:r>
            <a:r>
              <a:rPr lang="fr-FR" baseline="30000" dirty="0"/>
              <a:t>ème</a:t>
            </a:r>
            <a:r>
              <a:rPr lang="fr-FR" dirty="0"/>
              <a:t> dan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4EC48-7A6F-4079-BFEA-7FCB2025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08" y="6459785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5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964D2-D477-494E-9315-C2389455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286603"/>
            <a:ext cx="7741049" cy="1196597"/>
          </a:xfrm>
        </p:spPr>
        <p:txBody>
          <a:bodyPr>
            <a:normAutofit/>
          </a:bodyPr>
          <a:lstStyle/>
          <a:p>
            <a:r>
              <a:rPr lang="fr-FR" sz="3600" b="1" dirty="0"/>
              <a:t>Accession aux 5</a:t>
            </a:r>
            <a:r>
              <a:rPr lang="fr-FR" sz="3600" b="1" baseline="30000" dirty="0"/>
              <a:t>ème</a:t>
            </a:r>
            <a:r>
              <a:rPr lang="fr-FR" sz="3600" b="1" dirty="0"/>
              <a:t> et 6</a:t>
            </a:r>
            <a:r>
              <a:rPr lang="fr-FR" sz="3600" b="1" baseline="30000" dirty="0"/>
              <a:t>ème</a:t>
            </a:r>
            <a:r>
              <a:rPr lang="fr-FR" sz="3600" b="1" dirty="0"/>
              <a:t> dan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8BA65-69FC-48C1-99F4-AA1C81CBF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828800"/>
            <a:ext cx="10379152" cy="4681268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fr-FR" dirty="0"/>
              <a:t> </a:t>
            </a:r>
            <a:r>
              <a:rPr lang="fr-FR" b="1" dirty="0"/>
              <a:t>Pour les 5</a:t>
            </a:r>
            <a:r>
              <a:rPr lang="fr-FR" b="1" baseline="30000" dirty="0"/>
              <a:t>ème</a:t>
            </a:r>
            <a:r>
              <a:rPr lang="fr-FR" b="1" dirty="0"/>
              <a:t> dan, tous les candidats doivent justifier d’1 titre ou fonction,</a:t>
            </a:r>
          </a:p>
          <a:p>
            <a:pPr>
              <a:buBlip>
                <a:blip r:embed="rId2"/>
              </a:buBlip>
            </a:pPr>
            <a:r>
              <a:rPr lang="fr-FR" b="1" dirty="0"/>
              <a:t> Pour les 6</a:t>
            </a:r>
            <a:r>
              <a:rPr lang="fr-FR" b="1" baseline="30000" dirty="0"/>
              <a:t>ème</a:t>
            </a:r>
            <a:r>
              <a:rPr lang="fr-FR" b="1" dirty="0"/>
              <a:t> dan, tous les candidats doivent justifier de 2 titres ou fonctions,</a:t>
            </a:r>
          </a:p>
          <a:p>
            <a:pPr marL="0" indent="0">
              <a:buNone/>
            </a:pPr>
            <a:r>
              <a:rPr lang="fr-FR" dirty="0"/>
              <a:t>La durée minimale est de 4 ans, parmi :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1700" dirty="0"/>
              <a:t> 	Être ou avoir été membre de commission technique départementale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1700" dirty="0"/>
              <a:t> 	Être ou avoir été membre de l’équipe technique régionale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1700" dirty="0"/>
              <a:t> 	Être ou avoir été juge régional minimum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1700" dirty="0"/>
              <a:t> 	Être ou avoir été arbitre ou commissaire sportif régional minimum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1700" dirty="0"/>
              <a:t> 	Être ou avoir été </a:t>
            </a:r>
            <a:r>
              <a:rPr lang="fr-FR" sz="1700" dirty="0" err="1"/>
              <a:t>élu.e</a:t>
            </a:r>
            <a:r>
              <a:rPr lang="fr-FR" sz="1700" dirty="0"/>
              <a:t> d’un OTD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sz="1700" dirty="0"/>
              <a:t> 	Être ou avoir été conseiller technique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r-FR" sz="1700" dirty="0"/>
              <a:t> 	Être enseignant en exercice ayant participé aux stages de formation continue (28h)depuis le dernier grade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r-FR" sz="1700" dirty="0"/>
              <a:t> 	Justifier d’attestations de participation aux stages fédéraux de formation (56h) depuis le dernier grade</a:t>
            </a:r>
          </a:p>
          <a:p>
            <a:pPr marL="623888" lvl="1" indent="-1825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r-FR" sz="1700" dirty="0"/>
              <a:t> 	</a:t>
            </a:r>
            <a:r>
              <a:rPr lang="fr-FR" sz="1700" dirty="0" err="1"/>
              <a:t>Compétiteur.trice.s</a:t>
            </a:r>
            <a:r>
              <a:rPr lang="fr-FR" sz="1700" dirty="0"/>
              <a:t> ayant participé à une phase d’un championnat de France individuels séniors judo-jujitsu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3CADBB-FAB4-4A2B-8AAF-61989522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7453" y="6440608"/>
            <a:ext cx="761999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7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C9FBF-17B4-480C-804F-4CDA7166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3" y="624110"/>
            <a:ext cx="9000899" cy="807875"/>
          </a:xfrm>
        </p:spPr>
        <p:txBody>
          <a:bodyPr>
            <a:normAutofit/>
          </a:bodyPr>
          <a:lstStyle/>
          <a:p>
            <a:r>
              <a:rPr lang="fr-FR" sz="3600" b="1" dirty="0"/>
              <a:t>Réforme de l’examen du 6</a:t>
            </a:r>
            <a:r>
              <a:rPr lang="fr-FR" sz="3600" b="1" baseline="30000" dirty="0"/>
              <a:t>ème</a:t>
            </a:r>
            <a:r>
              <a:rPr lang="fr-FR" sz="3600" b="1" dirty="0"/>
              <a:t> dan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DA45F-CB5B-48E7-BFAA-1E1B1DE8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87" y="2997200"/>
            <a:ext cx="10395812" cy="245969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FR" dirty="0"/>
              <a:t> Epreuve imposée : KOSHIKI-NO-KATA</a:t>
            </a:r>
          </a:p>
          <a:p>
            <a:pPr>
              <a:buBlip>
                <a:blip r:embed="rId2"/>
              </a:buBlip>
            </a:pPr>
            <a:r>
              <a:rPr lang="fr-FR" dirty="0"/>
              <a:t>Prestation: 20 minutes d’expression libre technique judo-jujitsu</a:t>
            </a:r>
          </a:p>
          <a:p>
            <a:pPr>
              <a:buBlip>
                <a:blip r:embed="rId2"/>
              </a:buBlip>
            </a:pPr>
            <a:r>
              <a:rPr lang="fr-FR" dirty="0"/>
              <a:t>Entretien avec le jury d’une durée de 10 minutes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La prestation dure 30 minutes et l’ensemble avec l’entretien 40 minutes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C6D637-0B69-461A-8730-F255CF34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08" y="6459785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8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13E63-E7E3-43AE-8044-83327FD7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0" y="286603"/>
            <a:ext cx="7712021" cy="1196597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Critères de présentation &amp; épreuves </a:t>
            </a:r>
            <a:br>
              <a:rPr lang="fr-FR" sz="3600" b="1" dirty="0"/>
            </a:br>
            <a:r>
              <a:rPr lang="fr-FR" sz="3600" b="1" dirty="0"/>
              <a:t>Examen du 7</a:t>
            </a:r>
            <a:r>
              <a:rPr lang="fr-FR" sz="3600" b="1" baseline="30000" dirty="0"/>
              <a:t>ème</a:t>
            </a:r>
            <a:r>
              <a:rPr lang="fr-FR" sz="3600" b="1" dirty="0"/>
              <a:t> dan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E7AAC-5944-4B5D-88BA-9F183406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200" y="2133600"/>
            <a:ext cx="10345412" cy="4278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100" b="1" i="1" dirty="0"/>
              <a:t>Critères de présentation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sz="1700" dirty="0"/>
              <a:t>Avoir 13 ans minimum de 6</a:t>
            </a:r>
            <a:r>
              <a:rPr lang="fr-FR" sz="1700" baseline="30000" dirty="0"/>
              <a:t>ème</a:t>
            </a:r>
            <a:r>
              <a:rPr lang="fr-FR" sz="1700" dirty="0"/>
              <a:t> dan dans l’année de l’examen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sz="1700" dirty="0"/>
              <a:t>Age plancher 53 ans dans l’année de l’examen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sz="1700" dirty="0"/>
              <a:t>Être </a:t>
            </a:r>
            <a:r>
              <a:rPr lang="fr-FR" sz="1700" dirty="0" err="1"/>
              <a:t>licencié.e</a:t>
            </a:r>
            <a:r>
              <a:rPr lang="fr-FR" sz="1700" dirty="0"/>
              <a:t> de manière régulière et dans l’année en cours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sz="1700" dirty="0"/>
              <a:t>Justifier d’un niveau sportif national judo-jujitsu d’un championnat séniors individuel ou équivalent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fr-FR" sz="1700" dirty="0"/>
              <a:t>Être toujours </a:t>
            </a:r>
            <a:r>
              <a:rPr lang="fr-FR" sz="1700" dirty="0" err="1"/>
              <a:t>impliqué.e</a:t>
            </a:r>
            <a:r>
              <a:rPr lang="fr-FR" sz="1700" dirty="0"/>
              <a:t> dans le judo dans la durée (entraide et prospérité mutuelle, transmission) niveau régional minimum.</a:t>
            </a:r>
          </a:p>
          <a:p>
            <a:pPr marL="0" indent="0">
              <a:buNone/>
            </a:pPr>
            <a:r>
              <a:rPr lang="fr-FR" sz="2300" b="1" i="1" dirty="0"/>
              <a:t>Epreuves, soit:</a:t>
            </a:r>
          </a:p>
          <a:p>
            <a:pPr lvl="1">
              <a:lnSpc>
                <a:spcPct val="120000"/>
              </a:lnSpc>
              <a:buFont typeface="+mj-lt"/>
              <a:buAutoNum type="alphaUcPeriod"/>
            </a:pPr>
            <a:r>
              <a:rPr lang="fr-FR" b="1" dirty="0"/>
              <a:t> 	Un dossier</a:t>
            </a:r>
            <a:r>
              <a:rPr lang="fr-FR" dirty="0"/>
              <a:t> </a:t>
            </a:r>
            <a:r>
              <a:rPr lang="fr-FR" sz="1600" dirty="0"/>
              <a:t>écrit ou une vidéo avec soutenance : 30 minutes de présentation et 30 minutes 	d’entretien avec le jury</a:t>
            </a:r>
          </a:p>
          <a:p>
            <a:pPr lvl="1">
              <a:buFont typeface="+mj-lt"/>
              <a:buAutoNum type="alphaUcPeriod"/>
            </a:pPr>
            <a:r>
              <a:rPr lang="fr-FR" b="1" dirty="0"/>
              <a:t> 	Prestation technique libre 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fr-FR" dirty="0"/>
              <a:t>Kata imposé : </a:t>
            </a:r>
            <a:r>
              <a:rPr lang="fr-FR" dirty="0" err="1"/>
              <a:t>Itsutsu</a:t>
            </a:r>
            <a:r>
              <a:rPr lang="fr-FR" dirty="0"/>
              <a:t>-no-kata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fr-FR" dirty="0"/>
              <a:t>15 minutes de prestation libre et 30 minutes d’entretien et d’échanges sur la prestation et la culture.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6FE9F-6D3B-472E-99AA-189A5BEC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412302"/>
            <a:ext cx="761999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4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16EF1-798A-4B53-ADB1-E6096DEA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4" y="286603"/>
            <a:ext cx="7719278" cy="1196597"/>
          </a:xfrm>
        </p:spPr>
        <p:txBody>
          <a:bodyPr>
            <a:normAutofit/>
          </a:bodyPr>
          <a:lstStyle/>
          <a:p>
            <a:r>
              <a:rPr lang="fr-FR" sz="3600" b="1" dirty="0"/>
              <a:t>Démarches pour les inscriptions </a:t>
            </a:r>
            <a:br>
              <a:rPr lang="fr-FR" sz="3600" b="1" dirty="0"/>
            </a:br>
            <a:r>
              <a:rPr lang="fr-FR" sz="3600" b="1" dirty="0"/>
              <a:t>du 5</a:t>
            </a:r>
            <a:r>
              <a:rPr lang="fr-FR" sz="3600" b="1" baseline="30000" dirty="0"/>
              <a:t>ème</a:t>
            </a:r>
            <a:r>
              <a:rPr lang="fr-FR" sz="3600" b="1" dirty="0"/>
              <a:t> dan au 7</a:t>
            </a:r>
            <a:r>
              <a:rPr lang="fr-FR" sz="3600" b="1" baseline="30000" dirty="0"/>
              <a:t>ème</a:t>
            </a:r>
            <a:r>
              <a:rPr lang="fr-FR" sz="3600" b="1" dirty="0"/>
              <a:t> dan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8719A-7371-4247-AF52-476260FE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400" y="1987200"/>
            <a:ext cx="9953280" cy="4190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300" b="1" i="1" u="sng" dirty="0"/>
              <a:t>Le Candidat</a:t>
            </a:r>
            <a:r>
              <a:rPr lang="fr-FR" sz="2300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300" dirty="0"/>
              <a:t> Remplir le formulaire de candidature au grade souhaité avec tous les justificatifs nécessaires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300" dirty="0"/>
              <a:t> Envoyer les formulaires au Comité d’organisation départemental des grades.</a:t>
            </a:r>
          </a:p>
          <a:p>
            <a:pPr marL="0" indent="0">
              <a:buNone/>
            </a:pPr>
            <a:endParaRPr lang="fr-FR" sz="2300" dirty="0"/>
          </a:p>
          <a:p>
            <a:pPr marL="0" indent="0">
              <a:buNone/>
            </a:pPr>
            <a:r>
              <a:rPr lang="fr-FR" sz="2300" b="1" i="1" u="sng" dirty="0"/>
              <a:t>Le CODG: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300" dirty="0"/>
              <a:t> Noter un avis motivé sur la candidature.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300" dirty="0"/>
              <a:t> Envoyer le formulaire au Comité d’Organisation Régional des Grades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sz="2300" dirty="0"/>
          </a:p>
          <a:p>
            <a:pPr marL="0" indent="0">
              <a:buNone/>
            </a:pPr>
            <a:r>
              <a:rPr lang="fr-FR" sz="2300" b="1" i="1" u="sng" dirty="0"/>
              <a:t>Le CORG: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300" dirty="0"/>
              <a:t> Après réunion avec les CODG, noter un avis motivé sur la candidature.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300" dirty="0"/>
              <a:t> Envoyer le formulaire à la Commission Nationale des Grades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2FE533-8AF9-4314-871E-9D4AEE80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08" y="6459785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9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0D853-2ACC-4D6F-A659-0B65B5EA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1" y="313559"/>
            <a:ext cx="7220858" cy="876886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Calendrier dépôts de candidatures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64AADB4-458B-43FC-A660-0D5AE0FD4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014" y="1190445"/>
            <a:ext cx="8915400" cy="42993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0BF4A-F4E3-42B0-98A4-7EFDE44E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725" y="6432416"/>
            <a:ext cx="761999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2CFCFD-446E-4134-A144-3113FD9ACA6A}"/>
              </a:ext>
            </a:extLst>
          </p:cNvPr>
          <p:cNvSpPr txBox="1"/>
          <p:nvPr/>
        </p:nvSpPr>
        <p:spPr>
          <a:xfrm>
            <a:off x="1276551" y="5433479"/>
            <a:ext cx="926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Avant le 15 janvier étude des candidatures 7° dan par le CODG et envoi à CORG envoi FFJDA</a:t>
            </a:r>
          </a:p>
          <a:p>
            <a:r>
              <a:rPr lang="fr-FR" sz="1100" dirty="0"/>
              <a:t>Avant le 31 janvier étude des candidatures 7° dan par le CORG et envoi à la CNG avant le 15 février</a:t>
            </a:r>
          </a:p>
          <a:p>
            <a:r>
              <a:rPr lang="fr-FR" sz="1100" dirty="0"/>
              <a:t>Début février, date butoir inscriptions pour le 5° dan, envoi CNG avant le 1 avril</a:t>
            </a:r>
          </a:p>
          <a:p>
            <a:r>
              <a:rPr lang="fr-FR" sz="1100" dirty="0"/>
              <a:t>Fin mai date butoir inscriptions 6° dan envoi CNG avant le 1 juin</a:t>
            </a:r>
          </a:p>
        </p:txBody>
      </p:sp>
    </p:spTree>
    <p:extLst>
      <p:ext uri="{BB962C8B-B14F-4D97-AF65-F5344CB8AC3E}">
        <p14:creationId xmlns:p14="http://schemas.microsoft.com/office/powerpoint/2010/main" val="316753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7F98D-3A64-492C-8E8C-31B71C95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286603"/>
            <a:ext cx="7733792" cy="1196597"/>
          </a:xfrm>
        </p:spPr>
        <p:txBody>
          <a:bodyPr>
            <a:normAutofit/>
          </a:bodyPr>
          <a:lstStyle/>
          <a:p>
            <a:r>
              <a:rPr lang="fr-FR" sz="3600" b="1" dirty="0"/>
              <a:t>Accession au grade de 8</a:t>
            </a:r>
            <a:r>
              <a:rPr lang="fr-FR" sz="3600" b="1" baseline="30000" dirty="0"/>
              <a:t>ème</a:t>
            </a:r>
            <a:r>
              <a:rPr lang="fr-FR" sz="3600" b="1" dirty="0"/>
              <a:t> dan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43C0B3-D193-4CE3-9B07-51CE842A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800" y="2931886"/>
            <a:ext cx="9974880" cy="2937208"/>
          </a:xfrm>
        </p:spPr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 13 ans minimum de 7</a:t>
            </a:r>
            <a:r>
              <a:rPr lang="fr-FR" baseline="30000" dirty="0"/>
              <a:t>ème</a:t>
            </a:r>
            <a:r>
              <a:rPr lang="fr-FR" dirty="0"/>
              <a:t> dan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 Age plancher: 66 ans dans l’année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 Être </a:t>
            </a:r>
            <a:r>
              <a:rPr lang="fr-FR" dirty="0" err="1"/>
              <a:t>licencié.e</a:t>
            </a:r>
            <a:r>
              <a:rPr lang="fr-FR" dirty="0"/>
              <a:t> de manière régulière et dans l’année en cours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dirty="0"/>
              <a:t> Être toujours </a:t>
            </a:r>
            <a:r>
              <a:rPr lang="fr-FR" dirty="0" err="1"/>
              <a:t>impliqué.e</a:t>
            </a:r>
            <a:r>
              <a:rPr lang="fr-FR" dirty="0"/>
              <a:t> dans le judo dans la durée (entraide et prospérité mutuelle, transmission) et bénéficier d’une aura nationale.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4AD346-13B9-4316-8F45-96277067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08" y="6459785"/>
            <a:ext cx="9810359" cy="365125"/>
          </a:xfrm>
        </p:spPr>
        <p:txBody>
          <a:bodyPr/>
          <a:lstStyle/>
          <a:p>
            <a:r>
              <a:rPr lang="en-US"/>
              <a:t>Stage juges CORG                                                              28 &amp; 29 Août 2021, CEYRAT                                                            Marc PERARD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8664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FFJ" ma:contentTypeID="0x0101003C1AEDFE316A9D4084255B4890EFA0530007AC44A3BEAEAC4AB349C7414CA40853" ma:contentTypeVersion="" ma:contentTypeDescription="" ma:contentTypeScope="" ma:versionID="63241b1fdea4f6402e8183d9ff71f428">
  <xsd:schema xmlns:xsd="http://www.w3.org/2001/XMLSchema" xmlns:xs="http://www.w3.org/2001/XMLSchema" xmlns:p="http://schemas.microsoft.com/office/2006/metadata/properties" xmlns:ns1="http://schemas.microsoft.com/sharepoint/v3" xmlns:ns2="f5496f3a-adcb-4393-8eb0-69b4ebc29678" xmlns:ns3="45bec8b2-57c8-4244-a1aa-6fdf90e99980" xmlns:ns4="a7b2f6d3-4612-4278-88a2-68dba8e846cd" targetNamespace="http://schemas.microsoft.com/office/2006/metadata/properties" ma:root="true" ma:fieldsID="ca83cb49bc1ac65c82e4f047f7af5d07" ns1:_="" ns2:_="" ns3:_="" ns4:_="">
    <xsd:import namespace="http://schemas.microsoft.com/sharepoint/v3"/>
    <xsd:import namespace="f5496f3a-adcb-4393-8eb0-69b4ebc29678"/>
    <xsd:import namespace="45bec8b2-57c8-4244-a1aa-6fdf90e99980"/>
    <xsd:import namespace="a7b2f6d3-4612-4278-88a2-68dba8e846cd"/>
    <xsd:element name="properties">
      <xsd:complexType>
        <xsd:sequence>
          <xsd:element name="documentManagement">
            <xsd:complexType>
              <xsd:all>
                <xsd:element ref="ns2:Etat_x0020_du_x0020_document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96f3a-adcb-4393-8eb0-69b4ebc29678" elementFormDefault="qualified">
    <xsd:import namespace="http://schemas.microsoft.com/office/2006/documentManagement/types"/>
    <xsd:import namespace="http://schemas.microsoft.com/office/infopath/2007/PartnerControls"/>
    <xsd:element name="Etat_x0020_du_x0020_document" ma:index="2" nillable="true" ma:displayName="Etat du document" ma:format="Dropdown" ma:internalName="Etat_x0020_du_x0020_document">
      <xsd:simpleType>
        <xsd:restriction base="dms:Choice">
          <xsd:enumeration value="A valider"/>
          <xsd:enumeration value="Validé"/>
          <xsd:enumeration value="Approuvé"/>
        </xsd:restriction>
      </xsd:simpleType>
    </xsd:element>
    <xsd:element name="TaxCatchAll" ma:index="27" nillable="true" ma:displayName="Taxonomy Catch All Column" ma:hidden="true" ma:list="{b9f69107-b047-4e79-b7f0-a0e93628cd6e}" ma:internalName="TaxCatchAll" ma:showField="CatchAllData" ma:web="f5496f3a-adcb-4393-8eb0-69b4ebc296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ec8b2-57c8-4244-a1aa-6fdf90e99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2f6d3-4612-4278-88a2-68dba8e84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3" ma:displayName="Commentaire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Etat_x0020_du_x0020_document xmlns="f5496f3a-adcb-4393-8eb0-69b4ebc29678" xsi:nil="true"/>
    <lcf76f155ced4ddcb4097134ff3c332f xmlns="45bec8b2-57c8-4244-a1aa-6fdf90e99980">
      <Terms xmlns="http://schemas.microsoft.com/office/infopath/2007/PartnerControls"/>
    </lcf76f155ced4ddcb4097134ff3c332f>
    <TaxCatchAll xmlns="f5496f3a-adcb-4393-8eb0-69b4ebc29678" xsi:nil="true"/>
  </documentManagement>
</p:properties>
</file>

<file path=customXml/itemProps1.xml><?xml version="1.0" encoding="utf-8"?>
<ds:datastoreItem xmlns:ds="http://schemas.openxmlformats.org/officeDocument/2006/customXml" ds:itemID="{5C32784E-170B-4ABA-A037-8529A6BEC2A5}"/>
</file>

<file path=customXml/itemProps2.xml><?xml version="1.0" encoding="utf-8"?>
<ds:datastoreItem xmlns:ds="http://schemas.openxmlformats.org/officeDocument/2006/customXml" ds:itemID="{55A37665-36F9-4657-B73F-35311EA36B52}"/>
</file>

<file path=customXml/itemProps3.xml><?xml version="1.0" encoding="utf-8"?>
<ds:datastoreItem xmlns:ds="http://schemas.openxmlformats.org/officeDocument/2006/customXml" ds:itemID="{846A5A1E-6E6E-49FD-9851-977FB9C19AB6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869</Words>
  <Application>Microsoft Office PowerPoint</Application>
  <PresentationFormat>Grand écran</PresentationFormat>
  <Paragraphs>86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Courier New</vt:lpstr>
      <vt:lpstr>Wingdings</vt:lpstr>
      <vt:lpstr>Rétrospective</vt:lpstr>
      <vt:lpstr>PASSAGES DE GRADES Modifications</vt:lpstr>
      <vt:lpstr>Ce qui change dans les grades</vt:lpstr>
      <vt:lpstr>Les délais dans les grades</vt:lpstr>
      <vt:lpstr>Accession aux 5ème et 6ème dan</vt:lpstr>
      <vt:lpstr>Réforme de l’examen du 6ème dan</vt:lpstr>
      <vt:lpstr>Critères de présentation &amp; épreuves  Examen du 7ème dan</vt:lpstr>
      <vt:lpstr>Démarches pour les inscriptions  du 5ème dan au 7ème dan</vt:lpstr>
      <vt:lpstr>Calendrier dépôts de candidatures</vt:lpstr>
      <vt:lpstr>Accession au grade de 8ème dan</vt:lpstr>
      <vt:lpstr>  Contact  Secrétaire CORG marc.perard@aurajudo.com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PASSAGES DE GRADES Modifications</dc:title>
  <dc:creator>CORG AURA</dc:creator>
  <cp:lastModifiedBy>CORG</cp:lastModifiedBy>
  <cp:revision>28</cp:revision>
  <dcterms:created xsi:type="dcterms:W3CDTF">2021-08-25T13:13:05Z</dcterms:created>
  <dcterms:modified xsi:type="dcterms:W3CDTF">2021-09-17T06:05:45Z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0x0101003C1AEDFE316A9D4084255B4890EFA0530007AC44A3BEAEAC4AB349C7414CA40853</vt:lpwstr>
  </property>
  <property fmtid="{D5CDD505-2E9C-101B-9397-08002B2CF9AE}" pid="3" name="MediaServiceImageTags">
    <vt:lpwstr/>
  </property>
</Properties>
</file>