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4"/>
    <p:sldMasterId id="2147483801" r:id="rId5"/>
  </p:sldMasterIdLst>
  <p:notesMasterIdLst>
    <p:notesMasterId r:id="rId14"/>
  </p:notesMasterIdLst>
  <p:handoutMasterIdLst>
    <p:handoutMasterId r:id="rId15"/>
  </p:handoutMasterIdLst>
  <p:sldIdLst>
    <p:sldId id="293" r:id="rId6"/>
    <p:sldId id="294" r:id="rId7"/>
    <p:sldId id="299" r:id="rId8"/>
    <p:sldId id="289" r:id="rId9"/>
    <p:sldId id="300" r:id="rId10"/>
    <p:sldId id="302" r:id="rId11"/>
    <p:sldId id="303" r:id="rId12"/>
    <p:sldId id="29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96"/>
    <a:srgbClr val="2B4B85"/>
    <a:srgbClr val="233881"/>
    <a:srgbClr val="002060"/>
    <a:srgbClr val="5190CC"/>
    <a:srgbClr val="8EA9DB"/>
    <a:srgbClr val="E6332A"/>
    <a:srgbClr val="E7302A"/>
    <a:srgbClr val="000000"/>
    <a:srgbClr val="121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DC835-C23C-9CC6-A527-B2B080FB0970}" v="21" dt="2021-05-10T14:32:45.945"/>
    <p1510:client id="{9386125E-4D9F-4C15-A546-557B77A4C93B}" v="4" dt="2021-04-26T15:30:33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7"/>
    <p:restoredTop sz="94709"/>
  </p:normalViewPr>
  <p:slideViewPr>
    <p:cSldViewPr snapToGrid="0">
      <p:cViewPr varScale="1">
        <p:scale>
          <a:sx n="108" d="100"/>
          <a:sy n="108" d="100"/>
        </p:scale>
        <p:origin x="5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6548" y="22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26/08/2021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26/08/2021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93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5738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78154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550680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/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550680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043AB00-1E02-4D29-BAC3-90FD8D510BE8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3055447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2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69010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00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273239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18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18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dirty="0">
                <a:solidFill>
                  <a:schemeClr val="bg1"/>
                </a:solidFill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86763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49112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78154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31" name="Google Shape;253;p29">
            <a:extLst>
              <a:ext uri="{FF2B5EF4-FFF2-40B4-BE49-F238E27FC236}">
                <a16:creationId xmlns:a16="http://schemas.microsoft.com/office/drawing/2014/main" id="{395C4D7D-8B21-42A6-A5AA-FBC6AECD24C7}"/>
              </a:ext>
            </a:extLst>
          </p:cNvPr>
          <p:cNvSpPr txBox="1"/>
          <p:nvPr userDrawn="1"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6" name="Google Shape;242;p29">
            <a:extLst>
              <a:ext uri="{FF2B5EF4-FFF2-40B4-BE49-F238E27FC236}">
                <a16:creationId xmlns:a16="http://schemas.microsoft.com/office/drawing/2014/main" id="{93042A7C-0A2B-4B87-A113-9D11F67AB484}"/>
              </a:ext>
            </a:extLst>
          </p:cNvPr>
          <p:cNvSpPr txBox="1"/>
          <p:nvPr userDrawn="1"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9" name="Google Shape;248;p29">
            <a:extLst>
              <a:ext uri="{FF2B5EF4-FFF2-40B4-BE49-F238E27FC236}">
                <a16:creationId xmlns:a16="http://schemas.microsoft.com/office/drawing/2014/main" id="{C21DD7F2-439C-42FB-BC83-7C68C5120991}"/>
              </a:ext>
            </a:extLst>
          </p:cNvPr>
          <p:cNvSpPr txBox="1"/>
          <p:nvPr userDrawn="1"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  <p:extLst>
      <p:ext uri="{BB962C8B-B14F-4D97-AF65-F5344CB8AC3E}">
        <p14:creationId xmlns:p14="http://schemas.microsoft.com/office/powerpoint/2010/main" val="328381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212722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89502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bg1"/>
                </a:solidFill>
                <a:latin typeface="Barlow"/>
              </a:defRPr>
            </a:lvl1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2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62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4025504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8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;p5">
            <a:extLst>
              <a:ext uri="{FF2B5EF4-FFF2-40B4-BE49-F238E27FC236}">
                <a16:creationId xmlns:a16="http://schemas.microsoft.com/office/drawing/2014/main" id="{E5E4396F-4D98-4AE2-A6D3-37B80851AB9A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5440823" y="2054715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9" name="Espace réservé pour une image  5">
            <a:extLst>
              <a:ext uri="{FF2B5EF4-FFF2-40B4-BE49-F238E27FC236}">
                <a16:creationId xmlns:a16="http://schemas.microsoft.com/office/drawing/2014/main" id="{9213FE85-ACEC-446A-A027-DE766253360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2876204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4" name="Google Shape;24;p5">
            <a:extLst>
              <a:ext uri="{FF2B5EF4-FFF2-40B4-BE49-F238E27FC236}">
                <a16:creationId xmlns:a16="http://schemas.microsoft.com/office/drawing/2014/main" id="{7D9DA230-F9F6-41CA-8C2D-CC2C5689895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2248" y="2596101"/>
            <a:ext cx="6858000" cy="166580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 kern="1200">
                <a:ln>
                  <a:noFill/>
                </a:ln>
                <a:solidFill>
                  <a:srgbClr val="5190CC"/>
                </a:solidFill>
                <a:latin typeface="Montserrat" panose="00000800000000000000" pitchFamily="2" charset="0"/>
                <a:ea typeface="+mj-ea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pPr algn="ctr"/>
            <a:r>
              <a:rPr lang="fr-FR" sz="8500">
                <a:solidFill>
                  <a:schemeClr val="bg1"/>
                </a:solidFill>
              </a:rPr>
              <a:t>SOMMAIRE</a:t>
            </a:r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ED770C59-BB9B-4F2E-9610-C178A1871226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4518111" y="2054715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01</a:t>
            </a:r>
            <a:endParaRPr/>
          </a:p>
        </p:txBody>
      </p:sp>
      <p:sp>
        <p:nvSpPr>
          <p:cNvPr id="21" name="Google Shape;25;p5">
            <a:extLst>
              <a:ext uri="{FF2B5EF4-FFF2-40B4-BE49-F238E27FC236}">
                <a16:creationId xmlns:a16="http://schemas.microsoft.com/office/drawing/2014/main" id="{2DCC4B1F-0E59-4DCB-AAA6-0EEB6EBAF0FA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5434648" y="2779076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2" name="Google Shape;25;p5">
            <a:extLst>
              <a:ext uri="{FF2B5EF4-FFF2-40B4-BE49-F238E27FC236}">
                <a16:creationId xmlns:a16="http://schemas.microsoft.com/office/drawing/2014/main" id="{C72BD9A8-DEA7-4FC4-80B4-7AD4402DFD9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4511936" y="2779076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02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15BC5ED5-FD2E-4FB2-AA69-1B8202059E2A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440823" y="3503437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6" name="Google Shape;25;p5">
            <a:extLst>
              <a:ext uri="{FF2B5EF4-FFF2-40B4-BE49-F238E27FC236}">
                <a16:creationId xmlns:a16="http://schemas.microsoft.com/office/drawing/2014/main" id="{00BE4F92-AE87-48C5-92DE-C3526520E167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4518111" y="3503437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03</a:t>
            </a:r>
            <a:endParaRPr/>
          </a:p>
        </p:txBody>
      </p:sp>
      <p:sp>
        <p:nvSpPr>
          <p:cNvPr id="27" name="Google Shape;25;p5">
            <a:extLst>
              <a:ext uri="{FF2B5EF4-FFF2-40B4-BE49-F238E27FC236}">
                <a16:creationId xmlns:a16="http://schemas.microsoft.com/office/drawing/2014/main" id="{67159D45-09CC-4226-A53E-14DF919850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434648" y="4227798"/>
            <a:ext cx="5330518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le titre</a:t>
            </a:r>
          </a:p>
          <a:p>
            <a:r>
              <a:rPr lang="fr-FR"/>
              <a:t>Ajoutez du texte</a:t>
            </a:r>
          </a:p>
          <a:p>
            <a:endParaRPr lang="fr-FR"/>
          </a:p>
        </p:txBody>
      </p:sp>
      <p:sp>
        <p:nvSpPr>
          <p:cNvPr id="28" name="Google Shape;25;p5">
            <a:extLst>
              <a:ext uri="{FF2B5EF4-FFF2-40B4-BE49-F238E27FC236}">
                <a16:creationId xmlns:a16="http://schemas.microsoft.com/office/drawing/2014/main" id="{F176A760-EFC1-4E26-83CD-DAB258C0D87A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4511936" y="4227798"/>
            <a:ext cx="802035" cy="58785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04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523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r="9156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>
                <a:solidFill>
                  <a:schemeClr val="bg1"/>
                </a:solidFill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solidFill>
                  <a:schemeClr val="bg1"/>
                </a:solidFill>
                <a:latin typeface="Barlow"/>
              </a:defRPr>
            </a:lvl1pPr>
          </a:lstStyle>
          <a:p>
            <a:pPr algn="ctr"/>
            <a:r>
              <a:rPr lang="fr-FR" sz="1200"/>
              <a:t>CONTACT </a:t>
            </a:r>
          </a:p>
          <a:p>
            <a:pPr algn="ctr"/>
            <a:r>
              <a:rPr lang="fr-FR" sz="1200"/>
              <a:t>Prénom Nom</a:t>
            </a:r>
          </a:p>
          <a:p>
            <a:pPr algn="ctr"/>
            <a:r>
              <a:rPr lang="fr-FR" sz="1200"/>
              <a:t>Adresse, tél</a:t>
            </a:r>
            <a:endParaRPr lang="fr-FR" sz="1600"/>
          </a:p>
          <a:p>
            <a:pPr lvl="0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42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397814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53338" y="4461716"/>
            <a:ext cx="6172201" cy="49791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18DAB2-4E8A-A541-A0A3-42BAE40EE28B}"/>
              </a:ext>
            </a:extLst>
          </p:cNvPr>
          <p:cNvSpPr txBox="1"/>
          <p:nvPr userDrawn="1"/>
        </p:nvSpPr>
        <p:spPr>
          <a:xfrm>
            <a:off x="0" y="866747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/>
            <a:r>
              <a:rPr lang="fr-FR" sz="15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fr-FR" sz="4000" b="1">
                <a:solidFill>
                  <a:schemeClr val="bg1"/>
                </a:solidFill>
                <a:latin typeface="Georgia Pro Cond" panose="02040506050405020303" pitchFamily="18" charset="0"/>
              </a:rPr>
              <a:t> </a:t>
            </a:r>
            <a:endParaRPr lang="pt-BR" sz="3000">
              <a:solidFill>
                <a:schemeClr val="bg1"/>
              </a:solidFill>
              <a:latin typeface="Georgia Pro Cond" panose="02040506050405020303" pitchFamily="18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CF29D09-8BA6-0549-95B6-1478DA393519}"/>
              </a:ext>
            </a:extLst>
          </p:cNvPr>
          <p:cNvCxnSpPr>
            <a:cxnSpLocks/>
          </p:cNvCxnSpPr>
          <p:nvPr userDrawn="1"/>
        </p:nvCxnSpPr>
        <p:spPr>
          <a:xfrm>
            <a:off x="3180021" y="4802659"/>
            <a:ext cx="1010093" cy="0"/>
          </a:xfrm>
          <a:prstGeom prst="line">
            <a:avLst/>
          </a:prstGeom>
          <a:ln w="57150">
            <a:solidFill>
              <a:srgbClr val="E633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39B89EF-7706-1443-BF2B-51249443D9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299251" y="2382402"/>
            <a:ext cx="8226288" cy="19266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</a:rPr>
              <a:t>« </a:t>
            </a:r>
            <a:r>
              <a:rPr lang="fr-FR"/>
              <a:t>Insérer texte</a:t>
            </a:r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</a:rPr>
              <a:t> »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6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948070"/>
            <a:ext cx="4806351" cy="43039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948070"/>
            <a:ext cx="4433019" cy="4303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676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681753"/>
            <a:ext cx="8611734" cy="540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803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231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84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69010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00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51123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78930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1807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78154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</a:t>
            </a:r>
            <a:br>
              <a:rPr lang="fr-FR"/>
            </a:br>
            <a:r>
              <a:rPr lang="fr-FR"/>
              <a:t>le titre</a:t>
            </a:r>
            <a:endParaRPr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4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BCB44C-6A7A-1846-A34C-2458076045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FA1A4-C1D8-495D-A7E4-BFB28502BF99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Google Shape;46;p9">
            <a:extLst>
              <a:ext uri="{FF2B5EF4-FFF2-40B4-BE49-F238E27FC236}">
                <a16:creationId xmlns:a16="http://schemas.microsoft.com/office/drawing/2014/main" id="{75DD719E-5AA9-2549-977E-88A811490EF4}"/>
              </a:ext>
            </a:extLst>
          </p:cNvPr>
          <p:cNvSpPr txBox="1">
            <a:spLocks/>
          </p:cNvSpPr>
          <p:nvPr userDrawn="1"/>
        </p:nvSpPr>
        <p:spPr>
          <a:xfrm>
            <a:off x="8736107" y="489479"/>
            <a:ext cx="1573082" cy="16268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marR="0" lvl="0" indent="-304792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bg2">
                  <a:lumMod val="90000"/>
                </a:schemeClr>
              </a:buClr>
              <a:buSzPts val="1600"/>
              <a:buFont typeface="+mj-lt"/>
              <a:buNone/>
              <a:tabLst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Barlow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1" dirty="0">
                <a:solidFill>
                  <a:schemeClr val="bg1"/>
                </a:solidFill>
              </a:rPr>
              <a:t>CSDGE - Grades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9922B81-252D-304E-BD11-0C7DCACEA3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699B8B-A1B0-4142-AC30-102699662A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17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2" r:id="rId2"/>
    <p:sldLayoutId id="21474838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rade@" TargetMode="Externa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Espace réservé pour une image  32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C1CD9785-FA38-4882-AC5F-57F169D12D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32FE82-AEA6-4A55-856E-579EDD1B10D4}"/>
              </a:ext>
            </a:extLst>
          </p:cNvPr>
          <p:cNvSpPr/>
          <p:nvPr/>
        </p:nvSpPr>
        <p:spPr>
          <a:xfrm>
            <a:off x="1882816" y="2723610"/>
            <a:ext cx="8426369" cy="1149532"/>
          </a:xfrm>
          <a:prstGeom prst="rect">
            <a:avLst/>
          </a:prstGeom>
          <a:solidFill>
            <a:srgbClr val="0A0096">
              <a:alpha val="69804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2C288DE0-F2FB-40D1-8E75-A68B7E38637B}"/>
              </a:ext>
            </a:extLst>
          </p:cNvPr>
          <p:cNvSpPr txBox="1">
            <a:spLocks/>
          </p:cNvSpPr>
          <p:nvPr/>
        </p:nvSpPr>
        <p:spPr>
          <a:xfrm>
            <a:off x="1044741" y="2951303"/>
            <a:ext cx="10102515" cy="597913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800" dirty="0">
                <a:latin typeface="Montserrat"/>
              </a:rPr>
              <a:t>Évolution pour l’accès aux différents Grades</a:t>
            </a:r>
          </a:p>
          <a:p>
            <a:r>
              <a:rPr lang="fr-FR" sz="1800" dirty="0">
                <a:latin typeface="Montserrat"/>
              </a:rPr>
              <a:t>Commission Spécialisée des Dan et Grades Equivalents</a:t>
            </a:r>
          </a:p>
          <a:p>
            <a:endParaRPr lang="fr-FR" sz="2800" dirty="0">
              <a:latin typeface="Montserrat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DB12840-A1FF-4FFD-9884-76462086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5" y="122549"/>
            <a:ext cx="1757945" cy="89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4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18068"/>
            <a:ext cx="9911200" cy="520700"/>
          </a:xfrm>
        </p:spPr>
        <p:txBody>
          <a:bodyPr/>
          <a:lstStyle/>
          <a:p>
            <a:r>
              <a:rPr lang="fr-FR" dirty="0"/>
              <a:t>Le Grade - Les principes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321" y="1858076"/>
            <a:ext cx="10928045" cy="40452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fr-FR" sz="1800" dirty="0"/>
              <a:t>Tout le monde peut prétendre à un grade, sous certaines conditions.</a:t>
            </a:r>
          </a:p>
          <a:p>
            <a:pPr marL="101598" indent="0">
              <a:buClr>
                <a:schemeClr val="bg1"/>
              </a:buClr>
              <a:buNone/>
            </a:pPr>
            <a:endParaRPr lang="fr-FR" sz="1800" dirty="0"/>
          </a:p>
          <a:p>
            <a:pPr>
              <a:buClr>
                <a:schemeClr val="bg1"/>
              </a:buClr>
            </a:pPr>
            <a:r>
              <a:rPr lang="fr-FR" sz="1800" dirty="0"/>
              <a:t>Préserver les critères généraux de présentation à un grade et d’engagement : Principes SHIN-GI-TAI.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Le haut gradé est le gardien de la tradition et il est celui qui transmet.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Nul ne peut recevoir un grade sans contrepartie.</a:t>
            </a:r>
          </a:p>
          <a:p>
            <a:pPr>
              <a:buClr>
                <a:schemeClr val="bg1"/>
              </a:buClr>
            </a:pPr>
            <a:endParaRPr lang="fr-FR" sz="1800" dirty="0"/>
          </a:p>
          <a:p>
            <a:pPr>
              <a:buClr>
                <a:schemeClr val="bg1"/>
              </a:buClr>
            </a:pPr>
            <a:r>
              <a:rPr lang="fr-FR" sz="1800" dirty="0"/>
              <a:t>Revenir à un système moins compliqué.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Un accès aux grades identique pour tous (lisibilité-équité). 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Redynamiser, motiver et possibilité de combler des retards.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Suppression des catégories et bonifications actuelles. 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Diminution des délais entre les grades tout en préservant les âges plancher. </a:t>
            </a:r>
          </a:p>
          <a:p>
            <a:pPr>
              <a:buClr>
                <a:schemeClr val="bg1"/>
              </a:buClr>
            </a:pPr>
            <a:endParaRPr lang="fr-FR" sz="1800" dirty="0"/>
          </a:p>
          <a:p>
            <a:pPr>
              <a:buClr>
                <a:schemeClr val="bg1"/>
              </a:buClr>
            </a:pPr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01037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1" y="1147235"/>
            <a:ext cx="9911200" cy="520700"/>
          </a:xfrm>
        </p:spPr>
        <p:txBody>
          <a:bodyPr/>
          <a:lstStyle/>
          <a:p>
            <a:r>
              <a:rPr lang="fr-FR" dirty="0"/>
              <a:t>Processus d’accession aux Hauts Grades</a:t>
            </a:r>
            <a:br>
              <a:rPr lang="fr-FR" dirty="0"/>
            </a:br>
            <a:r>
              <a:rPr lang="fr-FR" dirty="0"/>
              <a:t>6e et 7e dan et grades exceptionnels</a:t>
            </a:r>
            <a:br>
              <a:rPr lang="fr-FR" dirty="0"/>
            </a:br>
            <a:r>
              <a:rPr lang="fr-FR" sz="1400" dirty="0"/>
              <a:t>(8e dan traités uniquement par le CHG CSDGE)</a:t>
            </a:r>
          </a:p>
        </p:txBody>
      </p:sp>
      <p:graphicFrame>
        <p:nvGraphicFramePr>
          <p:cNvPr id="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37969"/>
              </p:ext>
            </p:extLst>
          </p:nvPr>
        </p:nvGraphicFramePr>
        <p:xfrm>
          <a:off x="312821" y="2006591"/>
          <a:ext cx="11582400" cy="417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5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877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Barlow"/>
                        </a:rPr>
                        <a:t>COMITÉ – NIVEAU DÉPARTEMENTAL</a:t>
                      </a:r>
                    </a:p>
                  </a:txBody>
                  <a:tcPr>
                    <a:solidFill>
                      <a:srgbClr val="0A0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Barlow"/>
                        </a:rPr>
                        <a:t>LIGUE – NIVEAU RÉGIONAL</a:t>
                      </a:r>
                    </a:p>
                  </a:txBody>
                  <a:tcPr>
                    <a:solidFill>
                      <a:srgbClr val="0A0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>
                          <a:latin typeface="Barlow"/>
                        </a:rPr>
                        <a:t>FFJDA – NIVEAU NATIONAL</a:t>
                      </a:r>
                    </a:p>
                  </a:txBody>
                  <a:tcPr>
                    <a:solidFill>
                      <a:srgbClr val="0A0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427">
                <a:tc>
                  <a:txBody>
                    <a:bodyPr/>
                    <a:lstStyle/>
                    <a:p>
                      <a:pPr algn="ctr"/>
                      <a:endParaRPr lang="fr-FR" sz="1800" b="1" kern="1200" dirty="0">
                        <a:solidFill>
                          <a:schemeClr val="bg1"/>
                        </a:solidFill>
                        <a:effectLst/>
                        <a:latin typeface="Barlow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000" b="1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Commission d’organisation Départementale des Grades</a:t>
                      </a:r>
                    </a:p>
                    <a:p>
                      <a:pPr algn="ctr"/>
                      <a:endParaRPr lang="fr-FR" sz="1800" b="1" kern="1200" dirty="0">
                        <a:solidFill>
                          <a:schemeClr val="bg1"/>
                        </a:solidFill>
                        <a:effectLst/>
                        <a:latin typeface="Barlow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Composée du Président du Comité, du </a:t>
                      </a:r>
                      <a:r>
                        <a:rPr lang="fr-FR" sz="1800" kern="120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Secrétaire CODG, 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du CTF ou d’un référent technique et au moins un Haut Gradé (5</a:t>
                      </a:r>
                      <a:r>
                        <a:rPr lang="fr-FR" sz="1800" kern="1200" baseline="300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 dan possible si pas de 6</a:t>
                      </a:r>
                      <a:r>
                        <a:rPr lang="fr-FR" sz="1800" kern="1200" baseline="300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 dan).</a:t>
                      </a:r>
                    </a:p>
                    <a:p>
                      <a:pPr algn="ctr"/>
                      <a:endParaRPr lang="fr-FR" sz="1800" kern="1200" dirty="0">
                        <a:solidFill>
                          <a:schemeClr val="bg1"/>
                        </a:solidFill>
                        <a:effectLst/>
                        <a:latin typeface="Barlow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800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Instruction</a:t>
                      </a:r>
                      <a:r>
                        <a:rPr lang="fr-FR" sz="1800" kern="1200" baseline="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 des dossiers de grades à proposer à la Ligue pour validation.</a:t>
                      </a:r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</a:txBody>
                  <a:tcPr>
                    <a:solidFill>
                      <a:srgbClr val="0A00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1" kern="1200" dirty="0">
                        <a:solidFill>
                          <a:schemeClr val="bg1"/>
                        </a:solidFill>
                        <a:effectLst/>
                        <a:latin typeface="Barlow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chemeClr val="bg1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Commission d’Organisation Régionale des Grades</a:t>
                      </a:r>
                      <a:endParaRPr lang="fr-FR" sz="20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Barlow"/>
                        </a:rPr>
                        <a:t>Composée du Président de Ligue, du Secrétaire de CORG, coordonnateur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Barlow"/>
                        </a:rPr>
                        <a:t>  </a:t>
                      </a:r>
                      <a:r>
                        <a:rPr lang="fr-FR" sz="1800" dirty="0">
                          <a:solidFill>
                            <a:schemeClr val="bg1"/>
                          </a:solidFill>
                          <a:latin typeface="Barlow"/>
                        </a:rPr>
                        <a:t>ETR, vice-président de la culture, haut gradés, assistés d’un représentant de chaque Commission Départementale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Barlow"/>
                        </a:rPr>
                        <a:t> des Grades.</a:t>
                      </a:r>
                    </a:p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Barlow"/>
                        </a:rPr>
                        <a:t>Instruction des dossiers de grades à proposer à la FFJDA pour validation.</a:t>
                      </a:r>
                    </a:p>
                  </a:txBody>
                  <a:tcPr>
                    <a:solidFill>
                      <a:srgbClr val="0A0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2000" b="1" dirty="0">
                          <a:solidFill>
                            <a:schemeClr val="bg1"/>
                          </a:solidFill>
                          <a:latin typeface="Barlow"/>
                        </a:rPr>
                        <a:t>Comité de</a:t>
                      </a:r>
                      <a:r>
                        <a:rPr lang="fr-FR" sz="2000" b="1" baseline="0" dirty="0">
                          <a:solidFill>
                            <a:schemeClr val="bg1"/>
                          </a:solidFill>
                          <a:latin typeface="Barlow"/>
                        </a:rPr>
                        <a:t>s Hauts Grades de la CSDGE</a:t>
                      </a:r>
                      <a:endParaRPr lang="fr-FR" sz="2000" b="1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1800" dirty="0">
                          <a:solidFill>
                            <a:schemeClr val="bg1"/>
                          </a:solidFill>
                          <a:latin typeface="Barlow"/>
                        </a:rPr>
                        <a:t>Composé de</a:t>
                      </a:r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Barlow"/>
                        </a:rPr>
                        <a:t> membres désignés par la CSDGE.</a:t>
                      </a:r>
                    </a:p>
                    <a:p>
                      <a:pPr algn="ctr"/>
                      <a:endParaRPr lang="fr-FR" sz="1800" baseline="0" dirty="0">
                        <a:solidFill>
                          <a:schemeClr val="bg1"/>
                        </a:solidFill>
                        <a:latin typeface="Barlow"/>
                      </a:endParaRPr>
                    </a:p>
                    <a:p>
                      <a:pPr algn="ctr"/>
                      <a:r>
                        <a:rPr lang="fr-FR" sz="1800" baseline="0" dirty="0">
                          <a:solidFill>
                            <a:schemeClr val="bg1"/>
                          </a:solidFill>
                          <a:latin typeface="Barlow"/>
                        </a:rPr>
                        <a:t>Instruction des dossiers proposés pour vote et validation de la Commission Plénière de la CSDGE.</a:t>
                      </a:r>
                      <a:endParaRPr lang="fr-FR" sz="1800" dirty="0">
                        <a:solidFill>
                          <a:schemeClr val="bg1"/>
                        </a:solidFill>
                        <a:latin typeface="Barlow"/>
                      </a:endParaRPr>
                    </a:p>
                  </a:txBody>
                  <a:tcPr>
                    <a:solidFill>
                      <a:srgbClr val="0A00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152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527899-5EBE-4B51-B7FA-A9065C70A09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80322" y="1948070"/>
            <a:ext cx="4726212" cy="3749997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/>
              <a:t>Antériorité : Textes officiels actuels</a:t>
            </a:r>
          </a:p>
          <a:p>
            <a:pPr marL="101598" indent="0" algn="ctr">
              <a:buClr>
                <a:schemeClr val="bg1"/>
              </a:buClr>
              <a:buNone/>
            </a:pPr>
            <a:endParaRPr lang="fr-FR" b="1" dirty="0"/>
          </a:p>
          <a:p>
            <a:pPr>
              <a:buClr>
                <a:schemeClr val="bg1"/>
              </a:buClr>
            </a:pPr>
            <a:r>
              <a:rPr lang="fr-FR" sz="1800" dirty="0"/>
              <a:t>1er Dan : avoir 15 ans révolus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2ème Dan : avoir 17 ans dans l’année de l’examen - délai 1 an de 1er dan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3ème Dan : avoir  20 ans dans l’année de l’examen- délai 3 ans de 2e dan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4ème Dan : avoir 24 ans dans l’année de l’examen - délai 4 ans de 3e dan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5ème Dan : avoir 29 ans dans l’année de l’examen - délai 5 ans de 4e dan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F635728-7EFC-4214-BF3C-A1EAFE3C75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772827" y="1948070"/>
            <a:ext cx="4758774" cy="4303938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>
                <a:solidFill>
                  <a:srgbClr val="FF0000"/>
                </a:solidFill>
              </a:rPr>
              <a:t>Nouvelles Propositions</a:t>
            </a:r>
          </a:p>
          <a:p>
            <a:pPr marL="101598" indent="0" algn="ctr">
              <a:buClr>
                <a:schemeClr val="bg1"/>
              </a:buClr>
              <a:buNone/>
            </a:pPr>
            <a:endParaRPr lang="fr-FR" b="1" dirty="0"/>
          </a:p>
          <a:p>
            <a:pPr>
              <a:buClr>
                <a:schemeClr val="bg1"/>
              </a:buClr>
            </a:pPr>
            <a:r>
              <a:rPr lang="fr-FR" sz="1800" dirty="0"/>
              <a:t>1er Dan : avoir 15 ans révolus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2ème Dan : avoir 17 ans dans l’année de l’examen – délai 1 an de 1er dan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3ème Dan : avoir  20 ans dans l’année de l’examen – </a:t>
            </a:r>
            <a:r>
              <a:rPr lang="fr-FR" sz="1800" dirty="0">
                <a:solidFill>
                  <a:srgbClr val="FF0000"/>
                </a:solidFill>
              </a:rPr>
              <a:t>délai 1 an de 2e dan</a:t>
            </a:r>
            <a:r>
              <a:rPr lang="fr-FR" sz="1800" dirty="0"/>
              <a:t>  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4ème Dan : avoir 24 ans dans l’année de l’examen – </a:t>
            </a:r>
            <a:r>
              <a:rPr lang="fr-FR" sz="1800" dirty="0">
                <a:solidFill>
                  <a:srgbClr val="FF0000"/>
                </a:solidFill>
              </a:rPr>
              <a:t>délai 2 ans de 3e dan</a:t>
            </a:r>
            <a:r>
              <a:rPr lang="fr-FR" sz="1800" dirty="0"/>
              <a:t> </a:t>
            </a:r>
          </a:p>
          <a:p>
            <a:pPr>
              <a:buClr>
                <a:schemeClr val="bg1"/>
              </a:buClr>
            </a:pPr>
            <a:r>
              <a:rPr lang="fr-FR" sz="1800" dirty="0"/>
              <a:t>5ème Dan : avoir 29 ans dans l’année de l’examen – </a:t>
            </a:r>
            <a:r>
              <a:rPr lang="fr-FR" sz="1800" dirty="0">
                <a:solidFill>
                  <a:srgbClr val="FF0000"/>
                </a:solidFill>
              </a:rPr>
              <a:t>délai 3 ans de 4e dan</a:t>
            </a:r>
          </a:p>
          <a:p>
            <a:pPr>
              <a:buClr>
                <a:schemeClr val="bg1"/>
              </a:buClr>
            </a:pPr>
            <a:endParaRPr lang="fr-FR" sz="1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AAAC500-D2E4-46C3-8D73-62A8EDB5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846853"/>
            <a:ext cx="8611734" cy="5405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Evolution, ouvrir, alléger l’accession</a:t>
            </a:r>
            <a:br>
              <a:rPr lang="fr-FR" dirty="0"/>
            </a:br>
            <a:r>
              <a:rPr lang="fr-FR" dirty="0"/>
              <a:t>Comparaison 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5F08B68-70E8-4D19-9A1B-166C495DAB58}"/>
              </a:ext>
            </a:extLst>
          </p:cNvPr>
          <p:cNvCxnSpPr>
            <a:cxnSpLocks/>
          </p:cNvCxnSpPr>
          <p:nvPr/>
        </p:nvCxnSpPr>
        <p:spPr>
          <a:xfrm>
            <a:off x="6096000" y="1848302"/>
            <a:ext cx="0" cy="41204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39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8D8815-1B88-49CE-A8D4-493301311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56" y="927101"/>
            <a:ext cx="9911200" cy="520700"/>
          </a:xfrm>
        </p:spPr>
        <p:txBody>
          <a:bodyPr/>
          <a:lstStyle/>
          <a:p>
            <a:r>
              <a:rPr lang="fr-FR" dirty="0"/>
              <a:t>Critères de présentation 5e dan et 6e dan Propositions dans les prochains textes officiels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981134-79F2-4F1B-B9B0-7A097FBC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056" y="1646409"/>
            <a:ext cx="10952496" cy="4840827"/>
          </a:xfrm>
        </p:spPr>
        <p:txBody>
          <a:bodyPr/>
          <a:lstStyle/>
          <a:p>
            <a:pPr marL="101598" indent="0">
              <a:buClr>
                <a:schemeClr val="bg1"/>
              </a:buClr>
              <a:buNone/>
            </a:pPr>
            <a:r>
              <a:rPr lang="fr-FR" b="1" dirty="0"/>
              <a:t>Critères de présentation </a:t>
            </a:r>
          </a:p>
          <a:p>
            <a:pPr marL="101598" indent="0">
              <a:buClr>
                <a:schemeClr val="bg1"/>
              </a:buClr>
              <a:buNone/>
            </a:pPr>
            <a:r>
              <a:rPr lang="fr-FR" sz="1800" dirty="0">
                <a:solidFill>
                  <a:srgbClr val="FF0000"/>
                </a:solidFill>
              </a:rPr>
              <a:t>Tous les candidats devront justifier de 1 titre ou fonction pour le 5e dan et de 2 titres ou fonctions pour le  6e dan, d’une durée minimum de 4 ans dans les domaines de l’environnement spécifique technique de l’activité judo jujitsu suivants :</a:t>
            </a:r>
          </a:p>
          <a:p>
            <a:pPr>
              <a:buClr>
                <a:schemeClr val="bg1"/>
              </a:buClr>
            </a:pPr>
            <a:r>
              <a:rPr lang="fr-FR" sz="1700" dirty="0"/>
              <a:t>être ou avoir été membre de commission technique départementale </a:t>
            </a:r>
          </a:p>
          <a:p>
            <a:pPr>
              <a:buClr>
                <a:schemeClr val="bg1"/>
              </a:buClr>
            </a:pPr>
            <a:r>
              <a:rPr lang="fr-FR" sz="1700" dirty="0"/>
              <a:t>être ou avoir été membre de l’équipe technique régionale</a:t>
            </a:r>
          </a:p>
          <a:p>
            <a:pPr>
              <a:buClr>
                <a:schemeClr val="bg1"/>
              </a:buClr>
            </a:pPr>
            <a:r>
              <a:rPr lang="fr-FR" sz="1700" dirty="0"/>
              <a:t>être ou avoir été juge régional minimum</a:t>
            </a:r>
          </a:p>
          <a:p>
            <a:pPr>
              <a:buClr>
                <a:schemeClr val="bg1"/>
              </a:buClr>
            </a:pPr>
            <a:r>
              <a:rPr lang="fr-FR" sz="1700" dirty="0"/>
              <a:t>être ou avoir été arbitre ou commissaire sportif régional minimum</a:t>
            </a:r>
          </a:p>
          <a:p>
            <a:pPr>
              <a:buClr>
                <a:schemeClr val="bg1"/>
              </a:buClr>
            </a:pPr>
            <a:r>
              <a:rPr lang="fr-FR" sz="1700" dirty="0"/>
              <a:t>être ou avoir été </a:t>
            </a:r>
            <a:r>
              <a:rPr lang="fr-FR" sz="1700" dirty="0" err="1"/>
              <a:t>élu.e</a:t>
            </a:r>
            <a:r>
              <a:rPr lang="fr-FR" sz="1700" dirty="0"/>
              <a:t> d’un OTD</a:t>
            </a:r>
          </a:p>
          <a:p>
            <a:pPr>
              <a:buClr>
                <a:schemeClr val="bg1"/>
              </a:buClr>
            </a:pPr>
            <a:r>
              <a:rPr lang="fr-FR" sz="1700" dirty="0"/>
              <a:t>être ou avoir été </a:t>
            </a:r>
            <a:r>
              <a:rPr lang="fr-FR" sz="1700" dirty="0" err="1"/>
              <a:t>conseiller.e</a:t>
            </a:r>
            <a:r>
              <a:rPr lang="fr-FR" sz="1700" dirty="0"/>
              <a:t> technique</a:t>
            </a:r>
          </a:p>
          <a:p>
            <a:pPr>
              <a:buClr>
                <a:schemeClr val="bg1"/>
              </a:buClr>
            </a:pPr>
            <a:endParaRPr lang="fr-FR" sz="1700" dirty="0"/>
          </a:p>
          <a:p>
            <a:pPr>
              <a:buClr>
                <a:schemeClr val="bg1"/>
              </a:buClr>
            </a:pPr>
            <a:r>
              <a:rPr lang="fr-FR" sz="1700" dirty="0"/>
              <a:t>être enseignant en exercice et justifier d’attestations de participation aux stages de formation continue (28h)</a:t>
            </a:r>
          </a:p>
          <a:p>
            <a:pPr>
              <a:buClr>
                <a:schemeClr val="bg1"/>
              </a:buClr>
            </a:pPr>
            <a:endParaRPr lang="fr-FR" sz="1700" dirty="0"/>
          </a:p>
          <a:p>
            <a:pPr>
              <a:buClr>
                <a:schemeClr val="bg1"/>
              </a:buClr>
            </a:pPr>
            <a:r>
              <a:rPr lang="fr-FR" sz="1700" dirty="0"/>
              <a:t>justifier d’attestations de participation aux stages fédéraux de formation (56h)</a:t>
            </a:r>
          </a:p>
          <a:p>
            <a:pPr marL="101598" indent="0">
              <a:buClr>
                <a:schemeClr val="bg1"/>
              </a:buClr>
              <a:buNone/>
            </a:pPr>
            <a:endParaRPr lang="fr-FR" sz="1700" dirty="0"/>
          </a:p>
          <a:p>
            <a:pPr>
              <a:buClr>
                <a:schemeClr val="bg1"/>
              </a:buClr>
            </a:pPr>
            <a:r>
              <a:rPr lang="fr-FR" sz="1700" dirty="0" err="1"/>
              <a:t>compétiteur.trice.s</a:t>
            </a:r>
            <a:r>
              <a:rPr lang="fr-FR" sz="1700" dirty="0"/>
              <a:t> ayant participé à une phase d’un championnat de France individuels seniors judo jujitsu</a:t>
            </a:r>
          </a:p>
        </p:txBody>
      </p:sp>
    </p:spTree>
    <p:extLst>
      <p:ext uri="{BB962C8B-B14F-4D97-AF65-F5344CB8AC3E}">
        <p14:creationId xmlns:p14="http://schemas.microsoft.com/office/powerpoint/2010/main" val="170609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527899-5EBE-4B51-B7FA-A9065C70A09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91573" y="1652365"/>
            <a:ext cx="4922295" cy="3749997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/>
              <a:t>Critères de présentation 6e dan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25 ans de ceinture noire (âge plancher 40 ans).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Délai : 4 ans de 5ème dan.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Répondre aux critères de présentation.</a:t>
            </a:r>
          </a:p>
          <a:p>
            <a:pPr marL="101598" indent="0" algn="just">
              <a:buClr>
                <a:schemeClr val="bg1"/>
              </a:buClr>
              <a:buNone/>
            </a:pPr>
            <a:endParaRPr lang="fr-FR" sz="1800" dirty="0"/>
          </a:p>
          <a:p>
            <a:pPr marL="101598" indent="0" algn="ctr">
              <a:buClr>
                <a:schemeClr val="bg1"/>
              </a:buClr>
              <a:buNone/>
            </a:pPr>
            <a:r>
              <a:rPr lang="fr-FR" b="1" dirty="0"/>
              <a:t>Refonte de l’examen du 6e dan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Épreuve Kata : </a:t>
            </a:r>
            <a:r>
              <a:rPr lang="fr-FR" sz="1800" dirty="0" err="1"/>
              <a:t>Koshiki</a:t>
            </a:r>
            <a:r>
              <a:rPr lang="fr-FR" sz="1800" dirty="0"/>
              <a:t> no kata;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Prestation : 20 minutes d’expression technique Judo ou Jujitsu.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Entretien avec ses pairs : « présentation du dossier de prestation précisant le choix technique de la démonstration ».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Durée 10 minutes.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F635728-7EFC-4214-BF3C-A1EAFE3C75D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96257" y="1588679"/>
            <a:ext cx="5377219" cy="4303938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/>
              <a:t>Critères de présentation 7e dan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Respecter les critères d’éthique et de moralité.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Délai : 13 ans de 6ème dan (âge plancher 53 ans). 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Être </a:t>
            </a:r>
            <a:r>
              <a:rPr lang="fr-FR" sz="1800" dirty="0" err="1"/>
              <a:t>licencié.e</a:t>
            </a:r>
            <a:r>
              <a:rPr lang="fr-FR" sz="1800" dirty="0"/>
              <a:t> de manière régulière et dans l’année en cours.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Justifier d’un niveau sportif national judo jujitsu seniors ou championnat équivalent.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Être toujours </a:t>
            </a:r>
            <a:r>
              <a:rPr lang="fr-FR" sz="1800" dirty="0" err="1"/>
              <a:t>impliqué.e</a:t>
            </a:r>
            <a:r>
              <a:rPr lang="fr-FR" sz="1800" dirty="0"/>
              <a:t> dans le judo dans la durée (entraide et prospérité mutuelle, transmission) au niveau régional minimum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- Les contributions (examen) demandées peuvent être de deux natures : 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A) Contribution écrite ou vidéo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B) Prestation technique libre (</a:t>
            </a:r>
            <a:r>
              <a:rPr lang="fr-FR" sz="1800" dirty="0" err="1"/>
              <a:t>itsutsu</a:t>
            </a:r>
            <a:r>
              <a:rPr lang="fr-FR" sz="1800" dirty="0"/>
              <a:t> no kata et prestation technique libre 15 mn)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AAAC500-D2E4-46C3-8D73-62A8EDB5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01193"/>
            <a:ext cx="8611734" cy="5405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Accession au 6e et au 7e dan - Une seule voie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5F08B68-70E8-4D19-9A1B-166C495DAB58}"/>
              </a:ext>
            </a:extLst>
          </p:cNvPr>
          <p:cNvCxnSpPr>
            <a:cxnSpLocks/>
          </p:cNvCxnSpPr>
          <p:nvPr/>
        </p:nvCxnSpPr>
        <p:spPr>
          <a:xfrm>
            <a:off x="6055062" y="1666012"/>
            <a:ext cx="0" cy="4120419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2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527899-5EBE-4B51-B7FA-A9065C70A09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91573" y="1652365"/>
            <a:ext cx="10677096" cy="3749997"/>
          </a:xfrm>
          <a:prstGeom prst="rect">
            <a:avLst/>
          </a:prstGeom>
        </p:spPr>
        <p:txBody>
          <a:bodyPr/>
          <a:lstStyle/>
          <a:p>
            <a:pPr marL="101598" indent="0" algn="ctr">
              <a:buClr>
                <a:schemeClr val="bg1"/>
              </a:buClr>
              <a:buNone/>
            </a:pPr>
            <a:r>
              <a:rPr lang="fr-FR" b="1" dirty="0"/>
              <a:t>Critères de présentation 8e dan</a:t>
            </a:r>
          </a:p>
          <a:p>
            <a:pPr marL="101598" indent="0" algn="ctr">
              <a:buClr>
                <a:schemeClr val="bg1"/>
              </a:buClr>
              <a:buNone/>
            </a:pPr>
            <a:endParaRPr lang="fr-FR" b="1" dirty="0"/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13 ans de 7ème dan.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Âge Plancher 66 ans.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Être </a:t>
            </a:r>
            <a:r>
              <a:rPr lang="fr-FR" sz="1800" dirty="0" err="1"/>
              <a:t>licencié.e</a:t>
            </a:r>
            <a:r>
              <a:rPr lang="fr-FR" sz="1800" dirty="0"/>
              <a:t> de manière régulière et dans l’année en cours.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Être toujours </a:t>
            </a:r>
            <a:r>
              <a:rPr lang="fr-FR" sz="1800" dirty="0" err="1"/>
              <a:t>impliqué.e</a:t>
            </a:r>
            <a:r>
              <a:rPr lang="fr-FR" sz="1800" dirty="0"/>
              <a:t> dans le judo (entraide et prospérité mutuelle, transmission) et bénéficier d’une aura nationale.</a:t>
            </a:r>
          </a:p>
          <a:p>
            <a:pPr marL="101598" indent="0" algn="just">
              <a:buClr>
                <a:schemeClr val="bg1"/>
              </a:buClr>
              <a:buNone/>
            </a:pPr>
            <a:r>
              <a:rPr lang="fr-FR" sz="1800" dirty="0"/>
              <a:t>Avoir fait preuve dans sa carrière d’une efficacité dans la pratique du judo-jujitsu.</a:t>
            </a:r>
          </a:p>
          <a:p>
            <a:pPr marL="101598" indent="0" algn="just">
              <a:buClr>
                <a:schemeClr val="bg1"/>
              </a:buClr>
              <a:buNone/>
            </a:pPr>
            <a:endParaRPr lang="fr-FR" sz="1800" dirty="0"/>
          </a:p>
          <a:p>
            <a:pPr marL="101598" indent="0" algn="ctr">
              <a:buClr>
                <a:schemeClr val="bg1"/>
              </a:buClr>
              <a:buNone/>
            </a:pPr>
            <a:r>
              <a:rPr lang="fr-FR" sz="1800" dirty="0"/>
              <a:t>Suggestions pour l’accession au 8ème dan : les propositions émaneront du Comité des Hauts Grades.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AAAC500-D2E4-46C3-8D73-62A8EDB5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322" y="601193"/>
            <a:ext cx="8611734" cy="540578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Accession au 8e dan</a:t>
            </a:r>
          </a:p>
        </p:txBody>
      </p:sp>
    </p:spTree>
    <p:extLst>
      <p:ext uri="{BB962C8B-B14F-4D97-AF65-F5344CB8AC3E}">
        <p14:creationId xmlns:p14="http://schemas.microsoft.com/office/powerpoint/2010/main" val="413916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4A2E28-8332-4A52-825F-FE0C7BBC4C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sz="1300" b="1" dirty="0"/>
              <a:t>CONTACT</a:t>
            </a:r>
          </a:p>
          <a:p>
            <a:pPr algn="ctr"/>
            <a:r>
              <a:rPr lang="fr-FR" dirty="0">
                <a:hlinkClick r:id="rId2"/>
              </a:rPr>
              <a:t>grade@ffjudo.com</a:t>
            </a:r>
            <a:endParaRPr lang="fr-FR" dirty="0"/>
          </a:p>
          <a:p>
            <a:pPr algn="ctr"/>
            <a:r>
              <a:rPr lang="fr-FR" dirty="0"/>
              <a:t>01 40 52 16 72</a:t>
            </a:r>
          </a:p>
        </p:txBody>
      </p:sp>
    </p:spTree>
    <p:extLst>
      <p:ext uri="{BB962C8B-B14F-4D97-AF65-F5344CB8AC3E}">
        <p14:creationId xmlns:p14="http://schemas.microsoft.com/office/powerpoint/2010/main" val="929188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CA8A6674-F4ED-4B61-ABA0-31B973694F17}"/>
    </a:ext>
  </a:extLst>
</a:theme>
</file>

<file path=ppt/theme/theme2.xml><?xml version="1.0" encoding="utf-8"?>
<a:theme xmlns:a="http://schemas.openxmlformats.org/drawingml/2006/main" name="2_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317BEDE3-203A-4E66-A0B0-85E35BE9F3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Etat_x0020_du_x0020_document xmlns="f5496f3a-adcb-4393-8eb0-69b4ebc2967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FFJ" ma:contentTypeID="0x0101003C1AEDFE316A9D4084255B4890EFA0530007AC44A3BEAEAC4AB349C7414CA40853" ma:contentTypeVersion="" ma:contentTypeDescription="" ma:contentTypeScope="" ma:versionID="148e5edda77fb561a5258ddab8eeb381">
  <xsd:schema xmlns:xsd="http://www.w3.org/2001/XMLSchema" xmlns:xs="http://www.w3.org/2001/XMLSchema" xmlns:p="http://schemas.microsoft.com/office/2006/metadata/properties" xmlns:ns1="http://schemas.microsoft.com/sharepoint/v3" xmlns:ns2="f5496f3a-adcb-4393-8eb0-69b4ebc29678" xmlns:ns3="45bec8b2-57c8-4244-a1aa-6fdf90e99980" xmlns:ns4="a7b2f6d3-4612-4278-88a2-68dba8e846cd" targetNamespace="http://schemas.microsoft.com/office/2006/metadata/properties" ma:root="true" ma:fieldsID="9d03e84ee637f6ba1ded34f0197faaa0" ns1:_="" ns2:_="" ns3:_="" ns4:_="">
    <xsd:import namespace="http://schemas.microsoft.com/sharepoint/v3"/>
    <xsd:import namespace="f5496f3a-adcb-4393-8eb0-69b4ebc29678"/>
    <xsd:import namespace="45bec8b2-57c8-4244-a1aa-6fdf90e99980"/>
    <xsd:import namespace="a7b2f6d3-4612-4278-88a2-68dba8e846cd"/>
    <xsd:element name="properties">
      <xsd:complexType>
        <xsd:sequence>
          <xsd:element name="documentManagement">
            <xsd:complexType>
              <xsd:all>
                <xsd:element ref="ns2:Etat_x0020_du_x0020_document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96f3a-adcb-4393-8eb0-69b4ebc29678" elementFormDefault="qualified">
    <xsd:import namespace="http://schemas.microsoft.com/office/2006/documentManagement/types"/>
    <xsd:import namespace="http://schemas.microsoft.com/office/infopath/2007/PartnerControls"/>
    <xsd:element name="Etat_x0020_du_x0020_document" ma:index="2" nillable="true" ma:displayName="Etat du document" ma:format="Dropdown" ma:internalName="Etat_x0020_du_x0020_document">
      <xsd:simpleType>
        <xsd:restriction base="dms:Choice">
          <xsd:enumeration value="A valider"/>
          <xsd:enumeration value="Validé"/>
          <xsd:enumeration value="Approuvé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ec8b2-57c8-4244-a1aa-6fdf90e999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2f6d3-4612-4278-88a2-68dba8e84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Type de contenu"/>
        <xsd:element ref="dc:title" minOccurs="0" maxOccurs="1" ma:index="1" ma:displayName="Titre"/>
        <xsd:element ref="dc:subject" minOccurs="0" maxOccurs="1"/>
        <xsd:element ref="dc:description" minOccurs="0" maxOccurs="1" ma:index="3" ma:displayName="Commentaire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97F285-9F9C-4CEA-8DC8-CF9392934C5A}">
  <ds:schemaRefs>
    <ds:schemaRef ds:uri="0df99280-9175-4501-99c1-85f5ee6f6238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f099e393-72f4-4cb5-bcbf-c4cf7249fd86"/>
    <ds:schemaRef ds:uri="http://purl.org/dc/dcmitype/"/>
    <ds:schemaRef ds:uri="http://purl.org/dc/terms/"/>
    <ds:schemaRef ds:uri="553b65b1-e2be-4b3f-bf89-ba4a8a082edc"/>
  </ds:schemaRefs>
</ds:datastoreItem>
</file>

<file path=customXml/itemProps2.xml><?xml version="1.0" encoding="utf-8"?>
<ds:datastoreItem xmlns:ds="http://schemas.openxmlformats.org/officeDocument/2006/customXml" ds:itemID="{32E3C3F2-A954-4E5C-A2CB-5442B4796765}"/>
</file>

<file path=customXml/itemProps3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 PRESENTATION FFJDA</Template>
  <TotalTime>123</TotalTime>
  <Words>901</Words>
  <Application>Microsoft Office PowerPoint</Application>
  <PresentationFormat>Grand écran</PresentationFormat>
  <Paragraphs>100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9" baseType="lpstr">
      <vt:lpstr>Arial</vt:lpstr>
      <vt:lpstr>Barlow</vt:lpstr>
      <vt:lpstr>Calibri</vt:lpstr>
      <vt:lpstr>Georgia Pro Cond</vt:lpstr>
      <vt:lpstr>Inria Sans</vt:lpstr>
      <vt:lpstr>Inria Sans Light</vt:lpstr>
      <vt:lpstr>Inria Serif</vt:lpstr>
      <vt:lpstr>Montserrat</vt:lpstr>
      <vt:lpstr>Times New Roman</vt:lpstr>
      <vt:lpstr>Template FFJDA</vt:lpstr>
      <vt:lpstr>2_Template FFJDA</vt:lpstr>
      <vt:lpstr>Présentation PowerPoint</vt:lpstr>
      <vt:lpstr>Le Grade - Les principes</vt:lpstr>
      <vt:lpstr>Processus d’accession aux Hauts Grades 6e et 7e dan et grades exceptionnels (8e dan traités uniquement par le CHG CSDGE)</vt:lpstr>
      <vt:lpstr>Evolution, ouvrir, alléger l’accession Comparaison </vt:lpstr>
      <vt:lpstr>Critères de présentation 5e dan et 6e dan Propositions dans les prochains textes officiels</vt:lpstr>
      <vt:lpstr>Accession au 6e et au 7e dan - Une seule voie</vt:lpstr>
      <vt:lpstr>Accession au 8e dan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bruno mure</cp:lastModifiedBy>
  <cp:revision>45</cp:revision>
  <dcterms:created xsi:type="dcterms:W3CDTF">2021-04-26T14:57:19Z</dcterms:created>
  <dcterms:modified xsi:type="dcterms:W3CDTF">2021-08-26T15:06:48Z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0x0101003C1AEDFE316A9D4084255B4890EFA0530007AC44A3BEAEAC4AB349C7414CA40853</vt:lpwstr>
  </property>
</Properties>
</file>